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905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306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222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036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185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129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816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4720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884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134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818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6892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log.homebrewing.org/how-to-calculate-ibus" TargetMode="External"/><Relationship Id="rId2" Type="http://schemas.openxmlformats.org/officeDocument/2006/relationships/hyperlink" Target="http://howtobrew.com/book/section-2/what-is-malted-grain/table-of-typical-malt-yields" TargetMode="External"/><Relationship Id="rId1" Type="http://schemas.openxmlformats.org/officeDocument/2006/relationships/slideLayout" Target="../slideLayouts/slideLayout2.xml"/><Relationship Id="rId4" Type="http://schemas.openxmlformats.org/officeDocument/2006/relationships/hyperlink" Target="https://blog.homebrewing.org/how-to-calculate-ib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cup, glass, container&#10;&#10;Description automatically generated">
            <a:extLst>
              <a:ext uri="{FF2B5EF4-FFF2-40B4-BE49-F238E27FC236}">
                <a16:creationId xmlns:a16="http://schemas.microsoft.com/office/drawing/2014/main" id="{3B7E888D-15F4-457F-9B42-ED990E4C8D9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0842" b="22908"/>
          <a:stretch/>
        </p:blipFill>
        <p:spPr>
          <a:xfrm>
            <a:off x="20" y="10"/>
            <a:ext cx="12191980" cy="6857990"/>
          </a:xfrm>
          <a:prstGeom prst="rect">
            <a:avLst/>
          </a:prstGeom>
        </p:spPr>
      </p:pic>
      <p:sp>
        <p:nvSpPr>
          <p:cNvPr id="2" name="Title 1">
            <a:extLst>
              <a:ext uri="{FF2B5EF4-FFF2-40B4-BE49-F238E27FC236}">
                <a16:creationId xmlns:a16="http://schemas.microsoft.com/office/drawing/2014/main" id="{307A54CC-D411-4669-B9A2-9DCFEA9A43A7}"/>
              </a:ext>
            </a:extLst>
          </p:cNvPr>
          <p:cNvSpPr>
            <a:spLocks noGrp="1"/>
          </p:cNvSpPr>
          <p:nvPr>
            <p:ph type="ctrTitle"/>
          </p:nvPr>
        </p:nvSpPr>
        <p:spPr>
          <a:xfrm>
            <a:off x="1097280" y="758952"/>
            <a:ext cx="10058400" cy="3566160"/>
          </a:xfrm>
        </p:spPr>
        <p:txBody>
          <a:bodyPr>
            <a:normAutofit/>
          </a:bodyPr>
          <a:lstStyle/>
          <a:p>
            <a:r>
              <a:rPr lang="en-US">
                <a:solidFill>
                  <a:srgbClr val="FFFFFF"/>
                </a:solidFill>
              </a:rPr>
              <a:t>Recipe Writing without a Program	</a:t>
            </a:r>
          </a:p>
        </p:txBody>
      </p:sp>
      <p:sp>
        <p:nvSpPr>
          <p:cNvPr id="3" name="Subtitle 2">
            <a:extLst>
              <a:ext uri="{FF2B5EF4-FFF2-40B4-BE49-F238E27FC236}">
                <a16:creationId xmlns:a16="http://schemas.microsoft.com/office/drawing/2014/main" id="{3176308F-19A3-44CF-A60A-180ED674421F}"/>
              </a:ext>
            </a:extLst>
          </p:cNvPr>
          <p:cNvSpPr>
            <a:spLocks noGrp="1"/>
          </p:cNvSpPr>
          <p:nvPr>
            <p:ph type="subTitle" idx="1"/>
          </p:nvPr>
        </p:nvSpPr>
        <p:spPr>
          <a:xfrm>
            <a:off x="1100051" y="4645152"/>
            <a:ext cx="10058400" cy="1143000"/>
          </a:xfrm>
        </p:spPr>
        <p:txBody>
          <a:bodyPr>
            <a:normAutofit/>
          </a:bodyPr>
          <a:lstStyle/>
          <a:p>
            <a:r>
              <a:rPr lang="en-US">
                <a:solidFill>
                  <a:srgbClr val="FFFFFF"/>
                </a:solidFill>
              </a:rPr>
              <a:t>Take Control of Your Beer!</a:t>
            </a:r>
          </a:p>
        </p:txBody>
      </p:sp>
      <p:cxnSp>
        <p:nvCxnSpPr>
          <p:cNvPr id="21" name="Straight Connector 20">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footer rectangle">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45394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BE8036-5936-417F-A1F7-28D21AE4F885}"/>
              </a:ext>
            </a:extLst>
          </p:cNvPr>
          <p:cNvSpPr txBox="1"/>
          <p:nvPr/>
        </p:nvSpPr>
        <p:spPr>
          <a:xfrm>
            <a:off x="7736114" y="2277949"/>
            <a:ext cx="3556000" cy="646331"/>
          </a:xfrm>
          <a:prstGeom prst="rect">
            <a:avLst/>
          </a:prstGeom>
          <a:noFill/>
        </p:spPr>
        <p:txBody>
          <a:bodyPr wrap="square" rtlCol="0">
            <a:spAutoFit/>
          </a:bodyPr>
          <a:lstStyle/>
          <a:p>
            <a:r>
              <a:rPr lang="en-US" dirty="0"/>
              <a:t>There are three things you need to know to get started:</a:t>
            </a:r>
          </a:p>
        </p:txBody>
      </p:sp>
      <p:sp>
        <p:nvSpPr>
          <p:cNvPr id="2" name="Title 1">
            <a:extLst>
              <a:ext uri="{FF2B5EF4-FFF2-40B4-BE49-F238E27FC236}">
                <a16:creationId xmlns:a16="http://schemas.microsoft.com/office/drawing/2014/main" id="{F09289FB-6A8A-4D49-B0B8-F0E4BDF66EA0}"/>
              </a:ext>
            </a:extLst>
          </p:cNvPr>
          <p:cNvSpPr>
            <a:spLocks noGrp="1"/>
          </p:cNvSpPr>
          <p:nvPr>
            <p:ph type="title"/>
          </p:nvPr>
        </p:nvSpPr>
        <p:spPr/>
        <p:txBody>
          <a:bodyPr/>
          <a:lstStyle/>
          <a:p>
            <a:r>
              <a:rPr lang="en-US" dirty="0"/>
              <a:t>Start with the basics…</a:t>
            </a:r>
          </a:p>
        </p:txBody>
      </p:sp>
      <p:pic>
        <p:nvPicPr>
          <p:cNvPr id="5" name="Content Placeholder 4" descr="Table&#10;&#10;Description automatically generated">
            <a:extLst>
              <a:ext uri="{FF2B5EF4-FFF2-40B4-BE49-F238E27FC236}">
                <a16:creationId xmlns:a16="http://schemas.microsoft.com/office/drawing/2014/main" id="{33980F25-C73A-43F5-8DC9-B333FF6583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277949"/>
            <a:ext cx="5538664" cy="2842692"/>
          </a:xfrm>
        </p:spPr>
      </p:pic>
      <p:sp>
        <p:nvSpPr>
          <p:cNvPr id="7" name="TextBox 6">
            <a:extLst>
              <a:ext uri="{FF2B5EF4-FFF2-40B4-BE49-F238E27FC236}">
                <a16:creationId xmlns:a16="http://schemas.microsoft.com/office/drawing/2014/main" id="{215CDB63-0A66-4648-9316-83D1CEBA870C}"/>
              </a:ext>
            </a:extLst>
          </p:cNvPr>
          <p:cNvSpPr txBox="1"/>
          <p:nvPr/>
        </p:nvSpPr>
        <p:spPr>
          <a:xfrm>
            <a:off x="7736114" y="2911329"/>
            <a:ext cx="3338285" cy="369332"/>
          </a:xfrm>
          <a:prstGeom prst="rect">
            <a:avLst/>
          </a:prstGeom>
          <a:noFill/>
        </p:spPr>
        <p:txBody>
          <a:bodyPr wrap="square" rtlCol="0">
            <a:spAutoFit/>
          </a:bodyPr>
          <a:lstStyle/>
          <a:p>
            <a:pPr marL="342900" indent="-342900">
              <a:buAutoNum type="arabicPeriod"/>
            </a:pPr>
            <a:r>
              <a:rPr lang="en-US" dirty="0"/>
              <a:t>Your target OG</a:t>
            </a:r>
          </a:p>
        </p:txBody>
      </p:sp>
      <p:sp>
        <p:nvSpPr>
          <p:cNvPr id="8" name="TextBox 7">
            <a:extLst>
              <a:ext uri="{FF2B5EF4-FFF2-40B4-BE49-F238E27FC236}">
                <a16:creationId xmlns:a16="http://schemas.microsoft.com/office/drawing/2014/main" id="{F31282CD-9293-455F-983C-8C937EC6EC16}"/>
              </a:ext>
            </a:extLst>
          </p:cNvPr>
          <p:cNvSpPr txBox="1"/>
          <p:nvPr/>
        </p:nvSpPr>
        <p:spPr>
          <a:xfrm>
            <a:off x="7736114" y="3392674"/>
            <a:ext cx="3358606" cy="369332"/>
          </a:xfrm>
          <a:prstGeom prst="rect">
            <a:avLst/>
          </a:prstGeom>
          <a:noFill/>
        </p:spPr>
        <p:txBody>
          <a:bodyPr wrap="square" rtlCol="0">
            <a:spAutoFit/>
          </a:bodyPr>
          <a:lstStyle/>
          <a:p>
            <a:r>
              <a:rPr lang="en-US" dirty="0"/>
              <a:t>2. Your post boil volume</a:t>
            </a:r>
          </a:p>
        </p:txBody>
      </p:sp>
      <p:sp>
        <p:nvSpPr>
          <p:cNvPr id="9" name="TextBox 8">
            <a:extLst>
              <a:ext uri="{FF2B5EF4-FFF2-40B4-BE49-F238E27FC236}">
                <a16:creationId xmlns:a16="http://schemas.microsoft.com/office/drawing/2014/main" id="{04D64A26-D4C8-4E20-A597-003B8B073197}"/>
              </a:ext>
            </a:extLst>
          </p:cNvPr>
          <p:cNvSpPr txBox="1"/>
          <p:nvPr/>
        </p:nvSpPr>
        <p:spPr>
          <a:xfrm>
            <a:off x="7736114" y="3874019"/>
            <a:ext cx="3338285" cy="369332"/>
          </a:xfrm>
          <a:prstGeom prst="rect">
            <a:avLst/>
          </a:prstGeom>
          <a:noFill/>
        </p:spPr>
        <p:txBody>
          <a:bodyPr wrap="square" rtlCol="0">
            <a:spAutoFit/>
          </a:bodyPr>
          <a:lstStyle/>
          <a:p>
            <a:r>
              <a:rPr lang="en-US" dirty="0"/>
              <a:t>3. Your efficiency </a:t>
            </a:r>
          </a:p>
        </p:txBody>
      </p:sp>
      <p:pic>
        <p:nvPicPr>
          <p:cNvPr id="17" name="Picture 16" descr="Table&#10;&#10;Description automatically generated with low confidence">
            <a:extLst>
              <a:ext uri="{FF2B5EF4-FFF2-40B4-BE49-F238E27FC236}">
                <a16:creationId xmlns:a16="http://schemas.microsoft.com/office/drawing/2014/main" id="{DBEB181F-7DA1-4BC1-85C9-47B615347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1" y="2277948"/>
            <a:ext cx="5563770" cy="1302159"/>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9AC0502A-5918-4512-9CFB-84445B783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52" y="3578743"/>
            <a:ext cx="5544677" cy="1302159"/>
          </a:xfrm>
          <a:prstGeom prst="rect">
            <a:avLst/>
          </a:prstGeom>
        </p:spPr>
      </p:pic>
      <p:pic>
        <p:nvPicPr>
          <p:cNvPr id="21" name="Picture 20" descr="Graphical user interface, text, application&#10;&#10;Description automatically generated">
            <a:extLst>
              <a:ext uri="{FF2B5EF4-FFF2-40B4-BE49-F238E27FC236}">
                <a16:creationId xmlns:a16="http://schemas.microsoft.com/office/drawing/2014/main" id="{0ED82320-A9DD-4A81-B50A-919CBB06D3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852" y="2277947"/>
            <a:ext cx="5544250" cy="1596072"/>
          </a:xfrm>
          <a:prstGeom prst="rect">
            <a:avLst/>
          </a:prstGeom>
        </p:spPr>
      </p:pic>
      <p:pic>
        <p:nvPicPr>
          <p:cNvPr id="25" name="Picture 24" descr="Table&#10;&#10;Description automatically generated">
            <a:extLst>
              <a:ext uri="{FF2B5EF4-FFF2-40B4-BE49-F238E27FC236}">
                <a16:creationId xmlns:a16="http://schemas.microsoft.com/office/drawing/2014/main" id="{063EA125-8773-439E-A2AD-2A84F2FEA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425" y="2268446"/>
            <a:ext cx="6031442" cy="2612456"/>
          </a:xfrm>
          <a:prstGeom prst="rect">
            <a:avLst/>
          </a:prstGeom>
        </p:spPr>
      </p:pic>
    </p:spTree>
    <p:extLst>
      <p:ext uri="{BB962C8B-B14F-4D97-AF65-F5344CB8AC3E}">
        <p14:creationId xmlns:p14="http://schemas.microsoft.com/office/powerpoint/2010/main" val="1717758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12EF-ABBD-49A4-81C7-C5F6DA45A1EC}"/>
              </a:ext>
            </a:extLst>
          </p:cNvPr>
          <p:cNvSpPr>
            <a:spLocks noGrp="1"/>
          </p:cNvSpPr>
          <p:nvPr>
            <p:ph type="title"/>
          </p:nvPr>
        </p:nvSpPr>
        <p:spPr/>
        <p:txBody>
          <a:bodyPr/>
          <a:lstStyle/>
          <a:p>
            <a:r>
              <a:rPr lang="en-US" dirty="0"/>
              <a:t>This brings us to the grains…</a:t>
            </a:r>
          </a:p>
        </p:txBody>
      </p:sp>
      <p:pic>
        <p:nvPicPr>
          <p:cNvPr id="9" name="Content Placeholder 8" descr="Graphical user interface, application, table&#10;&#10;Description automatically generated">
            <a:extLst>
              <a:ext uri="{FF2B5EF4-FFF2-40B4-BE49-F238E27FC236}">
                <a16:creationId xmlns:a16="http://schemas.microsoft.com/office/drawing/2014/main" id="{76316527-6D7F-49E3-BA6A-6219A83A89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79" y="2156928"/>
            <a:ext cx="5137273" cy="3236482"/>
          </a:xfrm>
        </p:spPr>
      </p:pic>
      <p:sp>
        <p:nvSpPr>
          <p:cNvPr id="10" name="TextBox 9">
            <a:extLst>
              <a:ext uri="{FF2B5EF4-FFF2-40B4-BE49-F238E27FC236}">
                <a16:creationId xmlns:a16="http://schemas.microsoft.com/office/drawing/2014/main" id="{A561FB38-0DBA-4ECA-9ECA-76F4466DDCDE}"/>
              </a:ext>
            </a:extLst>
          </p:cNvPr>
          <p:cNvSpPr txBox="1"/>
          <p:nvPr/>
        </p:nvSpPr>
        <p:spPr>
          <a:xfrm>
            <a:off x="7361695" y="2479729"/>
            <a:ext cx="3301139" cy="923330"/>
          </a:xfrm>
          <a:prstGeom prst="rect">
            <a:avLst/>
          </a:prstGeom>
          <a:noFill/>
        </p:spPr>
        <p:txBody>
          <a:bodyPr wrap="square" rtlCol="0">
            <a:spAutoFit/>
          </a:bodyPr>
          <a:lstStyle/>
          <a:p>
            <a:r>
              <a:rPr lang="en-US" dirty="0"/>
              <a:t>We start by listing our grains and their percentage of the grain bill. </a:t>
            </a:r>
          </a:p>
        </p:txBody>
      </p:sp>
      <p:pic>
        <p:nvPicPr>
          <p:cNvPr id="12" name="Picture 11" descr="Graphical user interface, application, table, Excel&#10;&#10;Description automatically generated">
            <a:extLst>
              <a:ext uri="{FF2B5EF4-FFF2-40B4-BE49-F238E27FC236}">
                <a16:creationId xmlns:a16="http://schemas.microsoft.com/office/drawing/2014/main" id="{A6388D8D-B317-4780-956F-657BFE80C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9" y="2156928"/>
            <a:ext cx="6322150" cy="2074109"/>
          </a:xfrm>
          <a:prstGeom prst="rect">
            <a:avLst/>
          </a:prstGeom>
        </p:spPr>
      </p:pic>
      <p:sp>
        <p:nvSpPr>
          <p:cNvPr id="13" name="TextBox 12">
            <a:extLst>
              <a:ext uri="{FF2B5EF4-FFF2-40B4-BE49-F238E27FC236}">
                <a16:creationId xmlns:a16="http://schemas.microsoft.com/office/drawing/2014/main" id="{75C7C7F0-FCE1-472C-B805-695C673CCB7C}"/>
              </a:ext>
            </a:extLst>
          </p:cNvPr>
          <p:cNvSpPr txBox="1"/>
          <p:nvPr/>
        </p:nvSpPr>
        <p:spPr>
          <a:xfrm>
            <a:off x="7811146" y="2156928"/>
            <a:ext cx="3611105" cy="1200329"/>
          </a:xfrm>
          <a:prstGeom prst="rect">
            <a:avLst/>
          </a:prstGeom>
          <a:noFill/>
        </p:spPr>
        <p:txBody>
          <a:bodyPr wrap="square" rtlCol="0">
            <a:spAutoFit/>
          </a:bodyPr>
          <a:lstStyle/>
          <a:p>
            <a:r>
              <a:rPr lang="en-US" dirty="0"/>
              <a:t>We then use a formula to get the gravity point contributions of each grain by percentage of the grain bill.</a:t>
            </a:r>
          </a:p>
        </p:txBody>
      </p:sp>
      <p:pic>
        <p:nvPicPr>
          <p:cNvPr id="15" name="Picture 14" descr="Table&#10;&#10;Description automatically generated">
            <a:extLst>
              <a:ext uri="{FF2B5EF4-FFF2-40B4-BE49-F238E27FC236}">
                <a16:creationId xmlns:a16="http://schemas.microsoft.com/office/drawing/2014/main" id="{7362D098-74E0-49F6-B283-3D864B057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195" y="2156928"/>
            <a:ext cx="7008422" cy="2198096"/>
          </a:xfrm>
          <a:prstGeom prst="rect">
            <a:avLst/>
          </a:prstGeom>
        </p:spPr>
      </p:pic>
      <p:sp>
        <p:nvSpPr>
          <p:cNvPr id="16" name="TextBox 15">
            <a:extLst>
              <a:ext uri="{FF2B5EF4-FFF2-40B4-BE49-F238E27FC236}">
                <a16:creationId xmlns:a16="http://schemas.microsoft.com/office/drawing/2014/main" id="{967C0307-FD0A-44EF-8A4D-519C1424B35D}"/>
              </a:ext>
            </a:extLst>
          </p:cNvPr>
          <p:cNvSpPr txBox="1"/>
          <p:nvPr/>
        </p:nvSpPr>
        <p:spPr>
          <a:xfrm>
            <a:off x="8291593" y="2156928"/>
            <a:ext cx="3498384" cy="1200329"/>
          </a:xfrm>
          <a:prstGeom prst="rect">
            <a:avLst/>
          </a:prstGeom>
          <a:noFill/>
        </p:spPr>
        <p:txBody>
          <a:bodyPr wrap="square" rtlCol="0">
            <a:spAutoFit/>
          </a:bodyPr>
          <a:lstStyle/>
          <a:p>
            <a:r>
              <a:rPr lang="en-US" dirty="0"/>
              <a:t>Then we use another simple formula to get the  grist by weight for each grain, for this we need some outside help…</a:t>
            </a:r>
          </a:p>
        </p:txBody>
      </p:sp>
    </p:spTree>
    <p:extLst>
      <p:ext uri="{BB962C8B-B14F-4D97-AF65-F5344CB8AC3E}">
        <p14:creationId xmlns:p14="http://schemas.microsoft.com/office/powerpoint/2010/main" val="220483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6" grpId="0"/>
      <p:bldP spid="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E00D-29AD-4BA9-8022-AE6EEAFD6904}"/>
              </a:ext>
            </a:extLst>
          </p:cNvPr>
          <p:cNvSpPr>
            <a:spLocks noGrp="1"/>
          </p:cNvSpPr>
          <p:nvPr>
            <p:ph type="title"/>
          </p:nvPr>
        </p:nvSpPr>
        <p:spPr/>
        <p:txBody>
          <a:bodyPr/>
          <a:lstStyle/>
          <a:p>
            <a:r>
              <a:rPr lang="en-US" dirty="0"/>
              <a:t>Outside Help…</a:t>
            </a:r>
          </a:p>
        </p:txBody>
      </p:sp>
      <p:pic>
        <p:nvPicPr>
          <p:cNvPr id="5" name="Content Placeholder 4" descr="Table&#10;&#10;Description automatically generated">
            <a:extLst>
              <a:ext uri="{FF2B5EF4-FFF2-40B4-BE49-F238E27FC236}">
                <a16:creationId xmlns:a16="http://schemas.microsoft.com/office/drawing/2014/main" id="{3EFA5FDD-5B33-4379-A171-7B4C3968B1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015209"/>
            <a:ext cx="5117540" cy="4336359"/>
          </a:xfrm>
        </p:spPr>
      </p:pic>
      <p:sp>
        <p:nvSpPr>
          <p:cNvPr id="6" name="TextBox 5">
            <a:extLst>
              <a:ext uri="{FF2B5EF4-FFF2-40B4-BE49-F238E27FC236}">
                <a16:creationId xmlns:a16="http://schemas.microsoft.com/office/drawing/2014/main" id="{1C6046AE-B671-4EBF-A9C3-70459DCA6440}"/>
              </a:ext>
            </a:extLst>
          </p:cNvPr>
          <p:cNvSpPr txBox="1"/>
          <p:nvPr/>
        </p:nvSpPr>
        <p:spPr>
          <a:xfrm>
            <a:off x="6803756" y="2015209"/>
            <a:ext cx="3394129" cy="646331"/>
          </a:xfrm>
          <a:prstGeom prst="rect">
            <a:avLst/>
          </a:prstGeom>
          <a:noFill/>
        </p:spPr>
        <p:txBody>
          <a:bodyPr wrap="square" rtlCol="0">
            <a:spAutoFit/>
          </a:bodyPr>
          <a:lstStyle/>
          <a:p>
            <a:r>
              <a:rPr lang="en-US" dirty="0"/>
              <a:t>We get our potential extract for each malt from this table.</a:t>
            </a:r>
          </a:p>
        </p:txBody>
      </p:sp>
      <p:sp>
        <p:nvSpPr>
          <p:cNvPr id="7" name="TextBox 6">
            <a:extLst>
              <a:ext uri="{FF2B5EF4-FFF2-40B4-BE49-F238E27FC236}">
                <a16:creationId xmlns:a16="http://schemas.microsoft.com/office/drawing/2014/main" id="{1059B91C-16B8-4962-AD2A-89C2944DF95D}"/>
              </a:ext>
            </a:extLst>
          </p:cNvPr>
          <p:cNvSpPr txBox="1"/>
          <p:nvPr/>
        </p:nvSpPr>
        <p:spPr>
          <a:xfrm>
            <a:off x="6912244" y="3631036"/>
            <a:ext cx="3084163" cy="646331"/>
          </a:xfrm>
          <a:prstGeom prst="rect">
            <a:avLst/>
          </a:prstGeom>
          <a:noFill/>
        </p:spPr>
        <p:txBody>
          <a:bodyPr wrap="square" rtlCol="0">
            <a:spAutoFit/>
          </a:bodyPr>
          <a:lstStyle/>
          <a:p>
            <a:r>
              <a:rPr lang="en-US" dirty="0"/>
              <a:t>Always use the Max PPG Column!!!</a:t>
            </a:r>
          </a:p>
        </p:txBody>
      </p:sp>
      <p:pic>
        <p:nvPicPr>
          <p:cNvPr id="9" name="Picture 8" descr="Table&#10;&#10;Description automatically generated">
            <a:extLst>
              <a:ext uri="{FF2B5EF4-FFF2-40B4-BE49-F238E27FC236}">
                <a16:creationId xmlns:a16="http://schemas.microsoft.com/office/drawing/2014/main" id="{EF46DBA9-BEDA-4050-BD32-99B7D3030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613" y="1982526"/>
            <a:ext cx="10005584" cy="3138115"/>
          </a:xfrm>
          <a:prstGeom prst="rect">
            <a:avLst/>
          </a:prstGeom>
        </p:spPr>
      </p:pic>
    </p:spTree>
    <p:extLst>
      <p:ext uri="{BB962C8B-B14F-4D97-AF65-F5344CB8AC3E}">
        <p14:creationId xmlns:p14="http://schemas.microsoft.com/office/powerpoint/2010/main" val="8607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able&#10;&#10;Description automatically generated">
            <a:extLst>
              <a:ext uri="{FF2B5EF4-FFF2-40B4-BE49-F238E27FC236}">
                <a16:creationId xmlns:a16="http://schemas.microsoft.com/office/drawing/2014/main" id="{D0814583-33B7-41CF-8574-F764BE504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12" y="1968285"/>
            <a:ext cx="9391973" cy="4404424"/>
          </a:xfrm>
          <a:prstGeom prst="rect">
            <a:avLst/>
          </a:prstGeom>
        </p:spPr>
      </p:pic>
      <p:sp>
        <p:nvSpPr>
          <p:cNvPr id="2" name="Title 1">
            <a:extLst>
              <a:ext uri="{FF2B5EF4-FFF2-40B4-BE49-F238E27FC236}">
                <a16:creationId xmlns:a16="http://schemas.microsoft.com/office/drawing/2014/main" id="{64D40164-09FD-4DC6-89C7-19B8FD73ED58}"/>
              </a:ext>
            </a:extLst>
          </p:cNvPr>
          <p:cNvSpPr>
            <a:spLocks noGrp="1"/>
          </p:cNvSpPr>
          <p:nvPr>
            <p:ph type="title"/>
          </p:nvPr>
        </p:nvSpPr>
        <p:spPr/>
        <p:txBody>
          <a:bodyPr/>
          <a:lstStyle/>
          <a:p>
            <a:r>
              <a:rPr lang="en-US" dirty="0"/>
              <a:t>Lets talk IBU’s…</a:t>
            </a:r>
          </a:p>
        </p:txBody>
      </p:sp>
      <p:sp>
        <p:nvSpPr>
          <p:cNvPr id="7" name="Content Placeholder 6">
            <a:extLst>
              <a:ext uri="{FF2B5EF4-FFF2-40B4-BE49-F238E27FC236}">
                <a16:creationId xmlns:a16="http://schemas.microsoft.com/office/drawing/2014/main" id="{BA77B65B-A45B-49E4-9639-FD467189C70A}"/>
              </a:ext>
            </a:extLst>
          </p:cNvPr>
          <p:cNvSpPr>
            <a:spLocks noGrp="1"/>
          </p:cNvSpPr>
          <p:nvPr>
            <p:ph idx="1"/>
          </p:nvPr>
        </p:nvSpPr>
        <p:spPr/>
        <p:txBody>
          <a:bodyPr/>
          <a:lstStyle/>
          <a:p>
            <a:r>
              <a:rPr lang="en-US" dirty="0"/>
              <a:t>There are lots of ways to calculate IBU’s</a:t>
            </a:r>
          </a:p>
          <a:p>
            <a:endParaRPr lang="en-US" dirty="0"/>
          </a:p>
          <a:p>
            <a:r>
              <a:rPr lang="en-US" dirty="0"/>
              <a:t>The most important thing is consistency</a:t>
            </a:r>
          </a:p>
          <a:p>
            <a:endParaRPr lang="en-US" dirty="0"/>
          </a:p>
          <a:p>
            <a:r>
              <a:rPr lang="en-US" dirty="0"/>
              <a:t>Over time you will develop a sense for what different IBU levels mean to you</a:t>
            </a:r>
          </a:p>
          <a:p>
            <a:endParaRPr lang="en-US" dirty="0"/>
          </a:p>
          <a:p>
            <a:pPr marL="0" indent="0">
              <a:buNone/>
            </a:pPr>
            <a:endParaRPr lang="en-US" dirty="0"/>
          </a:p>
        </p:txBody>
      </p:sp>
      <p:sp>
        <p:nvSpPr>
          <p:cNvPr id="8" name="TextBox 7">
            <a:extLst>
              <a:ext uri="{FF2B5EF4-FFF2-40B4-BE49-F238E27FC236}">
                <a16:creationId xmlns:a16="http://schemas.microsoft.com/office/drawing/2014/main" id="{BE49396D-08B5-4471-A9C2-18E5D3AF9D1B}"/>
              </a:ext>
            </a:extLst>
          </p:cNvPr>
          <p:cNvSpPr txBox="1"/>
          <p:nvPr/>
        </p:nvSpPr>
        <p:spPr>
          <a:xfrm>
            <a:off x="945397" y="2076773"/>
            <a:ext cx="10210283" cy="2862322"/>
          </a:xfrm>
          <a:prstGeom prst="rect">
            <a:avLst/>
          </a:prstGeom>
          <a:noFill/>
        </p:spPr>
        <p:txBody>
          <a:bodyPr wrap="square" rtlCol="0">
            <a:spAutoFit/>
          </a:bodyPr>
          <a:lstStyle/>
          <a:p>
            <a:r>
              <a:rPr lang="en-US" dirty="0"/>
              <a:t>This is my preferred way to calculate IBU’s because it is easy to replicate and stay consistent:</a:t>
            </a:r>
          </a:p>
          <a:p>
            <a:endParaRPr lang="en-US" dirty="0"/>
          </a:p>
          <a:p>
            <a:r>
              <a:rPr lang="en-US" dirty="0"/>
              <a:t>X= (7489 x AA x W x Z)/PBV</a:t>
            </a:r>
          </a:p>
          <a:p>
            <a:endParaRPr lang="en-US" dirty="0"/>
          </a:p>
          <a:p>
            <a:r>
              <a:rPr lang="en-US" dirty="0"/>
              <a:t>X=IBU’s</a:t>
            </a:r>
          </a:p>
          <a:p>
            <a:r>
              <a:rPr lang="en-US" dirty="0"/>
              <a:t>AA= Alpha acid content of hops</a:t>
            </a:r>
          </a:p>
          <a:p>
            <a:r>
              <a:rPr lang="en-US" dirty="0"/>
              <a:t>W= Weight of hops</a:t>
            </a:r>
          </a:p>
          <a:p>
            <a:r>
              <a:rPr lang="en-US" dirty="0"/>
              <a:t>Z= Value derived from table </a:t>
            </a:r>
          </a:p>
          <a:p>
            <a:r>
              <a:rPr lang="en-US" dirty="0"/>
              <a:t>PBV= Post boil volume</a:t>
            </a:r>
          </a:p>
        </p:txBody>
      </p:sp>
    </p:spTree>
    <p:extLst>
      <p:ext uri="{BB962C8B-B14F-4D97-AF65-F5344CB8AC3E}">
        <p14:creationId xmlns:p14="http://schemas.microsoft.com/office/powerpoint/2010/main" val="32182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xEl>
                                              <p:pRg st="0" end="0"/>
                                            </p:txEl>
                                          </p:spTgt>
                                        </p:tgtEl>
                                      </p:cBhvr>
                                    </p:animEffect>
                                    <p:set>
                                      <p:cBhvr>
                                        <p:cTn id="22"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
                                            <p:txEl>
                                              <p:pRg st="2" end="2"/>
                                            </p:txEl>
                                          </p:spTgt>
                                        </p:tgtEl>
                                      </p:cBhvr>
                                    </p:animEffect>
                                    <p:set>
                                      <p:cBhvr>
                                        <p:cTn id="27"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7">
                                            <p:txEl>
                                              <p:pRg st="4" end="4"/>
                                            </p:txEl>
                                          </p:spTgt>
                                        </p:tgtEl>
                                      </p:cBhvr>
                                    </p:animEffect>
                                    <p:set>
                                      <p:cBhvr>
                                        <p:cTn id="32" dur="1" fill="hold">
                                          <p:stCondLst>
                                            <p:cond delay="499"/>
                                          </p:stCondLst>
                                        </p:cTn>
                                        <p:tgtEl>
                                          <p:spTgt spid="7">
                                            <p:txEl>
                                              <p:pRg st="4" end="4"/>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fade">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fade">
                                      <p:cBhvr>
                                        <p:cTn id="47" dur="500"/>
                                        <p:tgtEl>
                                          <p:spTgt spid="8">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5" end="5"/>
                                            </p:txEl>
                                          </p:spTgt>
                                        </p:tgtEl>
                                        <p:attrNameLst>
                                          <p:attrName>style.visibility</p:attrName>
                                        </p:attrNameLst>
                                      </p:cBhvr>
                                      <p:to>
                                        <p:strVal val="visible"/>
                                      </p:to>
                                    </p:set>
                                    <p:animEffect transition="in" filter="fade">
                                      <p:cBhvr>
                                        <p:cTn id="50" dur="500"/>
                                        <p:tgtEl>
                                          <p:spTgt spid="8">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500"/>
                                        <p:tgtEl>
                                          <p:spTgt spid="8">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500"/>
                                        <p:tgtEl>
                                          <p:spTgt spid="8">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
                                            <p:txEl>
                                              <p:pRg st="8" end="8"/>
                                            </p:txEl>
                                          </p:spTgt>
                                        </p:tgtEl>
                                        <p:attrNameLst>
                                          <p:attrName>style.visibility</p:attrName>
                                        </p:attrNameLst>
                                      </p:cBhvr>
                                      <p:to>
                                        <p:strVal val="visible"/>
                                      </p:to>
                                    </p:set>
                                    <p:animEffect transition="in" filter="fade">
                                      <p:cBhvr>
                                        <p:cTn id="59" dur="500"/>
                                        <p:tgtEl>
                                          <p:spTgt spid="8">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8">
                                            <p:txEl>
                                              <p:pRg st="0" end="0"/>
                                            </p:txEl>
                                          </p:spTgt>
                                        </p:tgtEl>
                                      </p:cBhvr>
                                    </p:animEffect>
                                    <p:set>
                                      <p:cBhvr>
                                        <p:cTn id="64" dur="1" fill="hold">
                                          <p:stCondLst>
                                            <p:cond delay="499"/>
                                          </p:stCondLst>
                                        </p:cTn>
                                        <p:tgtEl>
                                          <p:spTgt spid="8">
                                            <p:txEl>
                                              <p:pRg st="0" end="0"/>
                                            </p:txEl>
                                          </p:spTgt>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8">
                                            <p:txEl>
                                              <p:pRg st="2" end="2"/>
                                            </p:txEl>
                                          </p:spTgt>
                                        </p:tgtEl>
                                      </p:cBhvr>
                                    </p:animEffect>
                                    <p:set>
                                      <p:cBhvr>
                                        <p:cTn id="67" dur="1" fill="hold">
                                          <p:stCondLst>
                                            <p:cond delay="499"/>
                                          </p:stCondLst>
                                        </p:cTn>
                                        <p:tgtEl>
                                          <p:spTgt spid="8">
                                            <p:txEl>
                                              <p:pRg st="2" end="2"/>
                                            </p:txEl>
                                          </p:spTgt>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8">
                                            <p:txEl>
                                              <p:pRg st="4" end="4"/>
                                            </p:txEl>
                                          </p:spTgt>
                                        </p:tgtEl>
                                      </p:cBhvr>
                                    </p:animEffect>
                                    <p:set>
                                      <p:cBhvr>
                                        <p:cTn id="70" dur="1" fill="hold">
                                          <p:stCondLst>
                                            <p:cond delay="499"/>
                                          </p:stCondLst>
                                        </p:cTn>
                                        <p:tgtEl>
                                          <p:spTgt spid="8">
                                            <p:txEl>
                                              <p:pRg st="4" end="4"/>
                                            </p:txEl>
                                          </p:spTgt>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8">
                                            <p:txEl>
                                              <p:pRg st="5" end="5"/>
                                            </p:txEl>
                                          </p:spTgt>
                                        </p:tgtEl>
                                      </p:cBhvr>
                                    </p:animEffect>
                                    <p:set>
                                      <p:cBhvr>
                                        <p:cTn id="73" dur="1" fill="hold">
                                          <p:stCondLst>
                                            <p:cond delay="499"/>
                                          </p:stCondLst>
                                        </p:cTn>
                                        <p:tgtEl>
                                          <p:spTgt spid="8">
                                            <p:txEl>
                                              <p:pRg st="5" end="5"/>
                                            </p:txEl>
                                          </p:spTgt>
                                        </p:tgtEl>
                                        <p:attrNameLst>
                                          <p:attrName>style.visibility</p:attrName>
                                        </p:attrNameLst>
                                      </p:cBhvr>
                                      <p:to>
                                        <p:strVal val="hidden"/>
                                      </p:to>
                                    </p:set>
                                  </p:childTnLst>
                                </p:cTn>
                              </p:par>
                              <p:par>
                                <p:cTn id="74" presetID="10" presetClass="exit" presetSubtype="0" fill="hold" grpId="0" nodeType="withEffect">
                                  <p:stCondLst>
                                    <p:cond delay="0"/>
                                  </p:stCondLst>
                                  <p:childTnLst>
                                    <p:animEffect transition="out" filter="fade">
                                      <p:cBhvr>
                                        <p:cTn id="75" dur="500"/>
                                        <p:tgtEl>
                                          <p:spTgt spid="8">
                                            <p:txEl>
                                              <p:pRg st="6" end="6"/>
                                            </p:txEl>
                                          </p:spTgt>
                                        </p:tgtEl>
                                      </p:cBhvr>
                                    </p:animEffect>
                                    <p:set>
                                      <p:cBhvr>
                                        <p:cTn id="76" dur="1" fill="hold">
                                          <p:stCondLst>
                                            <p:cond delay="499"/>
                                          </p:stCondLst>
                                        </p:cTn>
                                        <p:tgtEl>
                                          <p:spTgt spid="8">
                                            <p:txEl>
                                              <p:pRg st="6" end="6"/>
                                            </p:txEl>
                                          </p:spTgt>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8">
                                            <p:txEl>
                                              <p:pRg st="7" end="7"/>
                                            </p:txEl>
                                          </p:spTgt>
                                        </p:tgtEl>
                                      </p:cBhvr>
                                    </p:animEffect>
                                    <p:set>
                                      <p:cBhvr>
                                        <p:cTn id="79" dur="1" fill="hold">
                                          <p:stCondLst>
                                            <p:cond delay="499"/>
                                          </p:stCondLst>
                                        </p:cTn>
                                        <p:tgtEl>
                                          <p:spTgt spid="8">
                                            <p:txEl>
                                              <p:pRg st="7" end="7"/>
                                            </p:txEl>
                                          </p:spTgt>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8">
                                            <p:txEl>
                                              <p:pRg st="8" end="8"/>
                                            </p:txEl>
                                          </p:spTgt>
                                        </p:tgtEl>
                                      </p:cBhvr>
                                    </p:animEffect>
                                    <p:set>
                                      <p:cBhvr>
                                        <p:cTn id="82" dur="1" fill="hold">
                                          <p:stCondLst>
                                            <p:cond delay="499"/>
                                          </p:stCondLst>
                                        </p:cTn>
                                        <p:tgtEl>
                                          <p:spTgt spid="8">
                                            <p:txEl>
                                              <p:pRg st="8" end="8"/>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1486FF-AB8A-4038-8099-0862B32E6CC9}"/>
              </a:ext>
            </a:extLst>
          </p:cNvPr>
          <p:cNvSpPr txBox="1"/>
          <p:nvPr/>
        </p:nvSpPr>
        <p:spPr>
          <a:xfrm>
            <a:off x="1097280" y="2076773"/>
            <a:ext cx="10058400" cy="3693319"/>
          </a:xfrm>
          <a:prstGeom prst="rect">
            <a:avLst/>
          </a:prstGeom>
          <a:noFill/>
        </p:spPr>
        <p:txBody>
          <a:bodyPr wrap="square" rtlCol="0">
            <a:spAutoFit/>
          </a:bodyPr>
          <a:lstStyle/>
          <a:p>
            <a:r>
              <a:rPr lang="en-US" dirty="0"/>
              <a:t>This means to hit our goal IBU we need to get 31 IBU’s from the bittering hops. Since we know the IBU (X) we will work the formula differently to find the weight of the bittering hops that we need to use to get 35 total IBU’s.</a:t>
            </a:r>
          </a:p>
          <a:p>
            <a:endParaRPr lang="en-US" dirty="0"/>
          </a:p>
          <a:p>
            <a:r>
              <a:rPr lang="en-US" dirty="0"/>
              <a:t>Our equation is as follows:</a:t>
            </a:r>
          </a:p>
          <a:p>
            <a:endParaRPr lang="en-US" dirty="0"/>
          </a:p>
          <a:p>
            <a:r>
              <a:rPr lang="en-US" dirty="0"/>
              <a:t>31=(7489 x W x .142 x .176)/7</a:t>
            </a:r>
          </a:p>
          <a:p>
            <a:endParaRPr lang="en-US" dirty="0"/>
          </a:p>
          <a:p>
            <a:r>
              <a:rPr lang="en-US" dirty="0"/>
              <a:t>217=187.17W</a:t>
            </a:r>
          </a:p>
          <a:p>
            <a:endParaRPr lang="en-US" dirty="0"/>
          </a:p>
          <a:p>
            <a:r>
              <a:rPr lang="en-US" dirty="0"/>
              <a:t>W= 1.2oz</a:t>
            </a:r>
          </a:p>
          <a:p>
            <a:endParaRPr lang="en-US" dirty="0"/>
          </a:p>
          <a:p>
            <a:r>
              <a:rPr lang="en-US" dirty="0"/>
              <a:t>W= (1.2 x 28.35)= 33g </a:t>
            </a:r>
          </a:p>
        </p:txBody>
      </p:sp>
      <p:sp>
        <p:nvSpPr>
          <p:cNvPr id="2" name="Title 1">
            <a:extLst>
              <a:ext uri="{FF2B5EF4-FFF2-40B4-BE49-F238E27FC236}">
                <a16:creationId xmlns:a16="http://schemas.microsoft.com/office/drawing/2014/main" id="{658CD391-7E1C-4F94-B2A8-BD08505DA99C}"/>
              </a:ext>
            </a:extLst>
          </p:cNvPr>
          <p:cNvSpPr>
            <a:spLocks noGrp="1"/>
          </p:cNvSpPr>
          <p:nvPr>
            <p:ph type="title"/>
          </p:nvPr>
        </p:nvSpPr>
        <p:spPr/>
        <p:txBody>
          <a:bodyPr/>
          <a:lstStyle/>
          <a:p>
            <a:r>
              <a:rPr lang="en-US" dirty="0"/>
              <a:t>IBU’s Continued…</a:t>
            </a:r>
          </a:p>
        </p:txBody>
      </p:sp>
      <p:sp>
        <p:nvSpPr>
          <p:cNvPr id="3" name="Content Placeholder 2">
            <a:extLst>
              <a:ext uri="{FF2B5EF4-FFF2-40B4-BE49-F238E27FC236}">
                <a16:creationId xmlns:a16="http://schemas.microsoft.com/office/drawing/2014/main" id="{159E39AE-C5A7-448C-BCEB-84782AFDD200}"/>
              </a:ext>
            </a:extLst>
          </p:cNvPr>
          <p:cNvSpPr>
            <a:spLocks noGrp="1"/>
          </p:cNvSpPr>
          <p:nvPr>
            <p:ph idx="1"/>
          </p:nvPr>
        </p:nvSpPr>
        <p:spPr/>
        <p:txBody>
          <a:bodyPr/>
          <a:lstStyle/>
          <a:p>
            <a:r>
              <a:rPr lang="en-US" dirty="0"/>
              <a:t>Start by deciding what your target IBU level is based on your recipe</a:t>
            </a:r>
          </a:p>
          <a:p>
            <a:endParaRPr lang="en-US" dirty="0"/>
          </a:p>
          <a:p>
            <a:r>
              <a:rPr lang="en-US" dirty="0"/>
              <a:t>Then we calculate the aroma hops IBU contribution…</a:t>
            </a:r>
          </a:p>
          <a:p>
            <a:endParaRPr lang="en-US" dirty="0"/>
          </a:p>
          <a:p>
            <a:r>
              <a:rPr lang="en-US" dirty="0"/>
              <a:t>In our example this equals:</a:t>
            </a:r>
          </a:p>
          <a:p>
            <a:r>
              <a:rPr lang="en-US" dirty="0"/>
              <a:t>X=(7489 x .059 x 1 x .064)/7= 4 IBU</a:t>
            </a:r>
          </a:p>
          <a:p>
            <a:endParaRPr lang="en-US" dirty="0"/>
          </a:p>
          <a:p>
            <a:endParaRPr lang="en-US" dirty="0"/>
          </a:p>
        </p:txBody>
      </p:sp>
    </p:spTree>
    <p:extLst>
      <p:ext uri="{BB962C8B-B14F-4D97-AF65-F5344CB8AC3E}">
        <p14:creationId xmlns:p14="http://schemas.microsoft.com/office/powerpoint/2010/main" val="143261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
                                            <p:txEl>
                                              <p:pRg st="0" end="0"/>
                                            </p:txEl>
                                          </p:spTgt>
                                        </p:tgtEl>
                                      </p:cBhvr>
                                    </p:animEffect>
                                    <p:set>
                                      <p:cBhvr>
                                        <p:cTn id="2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
                                            <p:txEl>
                                              <p:pRg st="2" end="2"/>
                                            </p:txEl>
                                          </p:spTgt>
                                        </p:tgtEl>
                                      </p:cBhvr>
                                    </p:animEffect>
                                    <p:set>
                                      <p:cBhvr>
                                        <p:cTn id="3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
                                            <p:txEl>
                                              <p:pRg st="4" end="4"/>
                                            </p:txEl>
                                          </p:spTgt>
                                        </p:tgtEl>
                                      </p:cBhvr>
                                    </p:animEffect>
                                    <p:set>
                                      <p:cBhvr>
                                        <p:cTn id="3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
                                            <p:txEl>
                                              <p:pRg st="5" end="5"/>
                                            </p:txEl>
                                          </p:spTgt>
                                        </p:tgtEl>
                                      </p:cBhvr>
                                    </p:animEffect>
                                    <p:set>
                                      <p:cBhvr>
                                        <p:cTn id="4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Effect transition="in" filter="fade">
                                      <p:cBhvr>
                                        <p:cTn id="60" dur="500"/>
                                        <p:tgtEl>
                                          <p:spTgt spid="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4">
                                            <p:txEl>
                                              <p:pRg st="8" end="8"/>
                                            </p:txEl>
                                          </p:spTgt>
                                        </p:tgtEl>
                                        <p:attrNameLst>
                                          <p:attrName>style.visibility</p:attrName>
                                        </p:attrNameLst>
                                      </p:cBhvr>
                                      <p:to>
                                        <p:strVal val="visible"/>
                                      </p:to>
                                    </p:set>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
                                            <p:txEl>
                                              <p:pRg st="10" end="10"/>
                                            </p:txEl>
                                          </p:spTgt>
                                        </p:tgtEl>
                                        <p:attrNameLst>
                                          <p:attrName>style.visibility</p:attrName>
                                        </p:attrNameLst>
                                      </p:cBhvr>
                                      <p:to>
                                        <p:strVal val="visible"/>
                                      </p:to>
                                    </p:set>
                                    <p:animEffect transition="in" filter="fade">
                                      <p:cBhvr>
                                        <p:cTn id="70" dur="500"/>
                                        <p:tgtEl>
                                          <p:spTgt spid="4">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4">
                                            <p:txEl>
                                              <p:pRg st="0" end="0"/>
                                            </p:txEl>
                                          </p:spTgt>
                                        </p:tgtEl>
                                      </p:cBhvr>
                                    </p:animEffect>
                                    <p:set>
                                      <p:cBhvr>
                                        <p:cTn id="75" dur="1" fill="hold">
                                          <p:stCondLst>
                                            <p:cond delay="499"/>
                                          </p:stCondLst>
                                        </p:cTn>
                                        <p:tgtEl>
                                          <p:spTgt spid="4">
                                            <p:txEl>
                                              <p:pRg st="0" end="0"/>
                                            </p:txEl>
                                          </p:spTgt>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4">
                                            <p:txEl>
                                              <p:pRg st="2" end="2"/>
                                            </p:txEl>
                                          </p:spTgt>
                                        </p:tgtEl>
                                      </p:cBhvr>
                                    </p:animEffect>
                                    <p:set>
                                      <p:cBhvr>
                                        <p:cTn id="78" dur="1" fill="hold">
                                          <p:stCondLst>
                                            <p:cond delay="499"/>
                                          </p:stCondLst>
                                        </p:cTn>
                                        <p:tgtEl>
                                          <p:spTgt spid="4">
                                            <p:txEl>
                                              <p:pRg st="2" end="2"/>
                                            </p:txEl>
                                          </p:spTgt>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4">
                                            <p:txEl>
                                              <p:pRg st="4" end="4"/>
                                            </p:txEl>
                                          </p:spTgt>
                                        </p:tgtEl>
                                      </p:cBhvr>
                                    </p:animEffect>
                                    <p:set>
                                      <p:cBhvr>
                                        <p:cTn id="81" dur="1" fill="hold">
                                          <p:stCondLst>
                                            <p:cond delay="499"/>
                                          </p:stCondLst>
                                        </p:cTn>
                                        <p:tgtEl>
                                          <p:spTgt spid="4">
                                            <p:txEl>
                                              <p:pRg st="4" end="4"/>
                                            </p:txEl>
                                          </p:spTgt>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4">
                                            <p:txEl>
                                              <p:pRg st="6" end="6"/>
                                            </p:txEl>
                                          </p:spTgt>
                                        </p:tgtEl>
                                      </p:cBhvr>
                                    </p:animEffect>
                                    <p:set>
                                      <p:cBhvr>
                                        <p:cTn id="84" dur="1" fill="hold">
                                          <p:stCondLst>
                                            <p:cond delay="499"/>
                                          </p:stCondLst>
                                        </p:cTn>
                                        <p:tgtEl>
                                          <p:spTgt spid="4">
                                            <p:txEl>
                                              <p:pRg st="6" end="6"/>
                                            </p:txEl>
                                          </p:spTgt>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4">
                                            <p:txEl>
                                              <p:pRg st="8" end="8"/>
                                            </p:txEl>
                                          </p:spTgt>
                                        </p:tgtEl>
                                      </p:cBhvr>
                                    </p:animEffect>
                                    <p:set>
                                      <p:cBhvr>
                                        <p:cTn id="87" dur="1" fill="hold">
                                          <p:stCondLst>
                                            <p:cond delay="499"/>
                                          </p:stCondLst>
                                        </p:cTn>
                                        <p:tgtEl>
                                          <p:spTgt spid="4">
                                            <p:txEl>
                                              <p:pRg st="8" end="8"/>
                                            </p:txEl>
                                          </p:spTgt>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4">
                                            <p:txEl>
                                              <p:pRg st="10" end="10"/>
                                            </p:txEl>
                                          </p:spTgt>
                                        </p:tgtEl>
                                      </p:cBhvr>
                                    </p:animEffect>
                                    <p:set>
                                      <p:cBhvr>
                                        <p:cTn id="90" dur="1" fill="hold">
                                          <p:stCondLst>
                                            <p:cond delay="499"/>
                                          </p:stCondLst>
                                        </p:cTn>
                                        <p:tgtEl>
                                          <p:spTgt spid="4">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4B87-0DAD-4E9B-AAC0-517CB33364A0}"/>
              </a:ext>
            </a:extLst>
          </p:cNvPr>
          <p:cNvSpPr>
            <a:spLocks noGrp="1"/>
          </p:cNvSpPr>
          <p:nvPr>
            <p:ph type="title"/>
          </p:nvPr>
        </p:nvSpPr>
        <p:spPr/>
        <p:txBody>
          <a:bodyPr/>
          <a:lstStyle/>
          <a:p>
            <a:r>
              <a:rPr lang="en-US" dirty="0"/>
              <a:t>Final Recipe Steps…</a:t>
            </a:r>
          </a:p>
        </p:txBody>
      </p:sp>
      <p:pic>
        <p:nvPicPr>
          <p:cNvPr id="5" name="Content Placeholder 4" descr="Graphical user interface, application&#10;&#10;Description automatically generated">
            <a:extLst>
              <a:ext uri="{FF2B5EF4-FFF2-40B4-BE49-F238E27FC236}">
                <a16:creationId xmlns:a16="http://schemas.microsoft.com/office/drawing/2014/main" id="{6BA603AF-3CE3-49C2-A5BE-2EBFE581D7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9333" y="2108200"/>
            <a:ext cx="9273660" cy="3760788"/>
          </a:xfrm>
        </p:spPr>
      </p:pic>
    </p:spTree>
    <p:extLst>
      <p:ext uri="{BB962C8B-B14F-4D97-AF65-F5344CB8AC3E}">
        <p14:creationId xmlns:p14="http://schemas.microsoft.com/office/powerpoint/2010/main" val="39003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4C37-BF92-4C43-8744-A6DE420A00E6}"/>
              </a:ext>
            </a:extLst>
          </p:cNvPr>
          <p:cNvSpPr>
            <a:spLocks noGrp="1"/>
          </p:cNvSpPr>
          <p:nvPr>
            <p:ph type="title"/>
          </p:nvPr>
        </p:nvSpPr>
        <p:spPr/>
        <p:txBody>
          <a:bodyPr/>
          <a:lstStyle/>
          <a:p>
            <a:r>
              <a:rPr lang="en-US" dirty="0"/>
              <a:t>Add your notes, deviations, and other </a:t>
            </a:r>
            <a:r>
              <a:rPr lang="en-US" dirty="0" err="1"/>
              <a:t>misc</a:t>
            </a:r>
            <a:r>
              <a:rPr lang="en-US" dirty="0"/>
              <a:t> info for data tracking…</a:t>
            </a:r>
          </a:p>
        </p:txBody>
      </p:sp>
      <p:pic>
        <p:nvPicPr>
          <p:cNvPr id="5" name="Content Placeholder 4" descr="A picture containing table&#10;&#10;Description automatically generated">
            <a:extLst>
              <a:ext uri="{FF2B5EF4-FFF2-40B4-BE49-F238E27FC236}">
                <a16:creationId xmlns:a16="http://schemas.microsoft.com/office/drawing/2014/main" id="{7FDE4DE1-E271-4A7A-A623-B3BE7A775D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874" y="2108200"/>
            <a:ext cx="9660578" cy="3760788"/>
          </a:xfrm>
        </p:spPr>
      </p:pic>
    </p:spTree>
    <p:extLst>
      <p:ext uri="{BB962C8B-B14F-4D97-AF65-F5344CB8AC3E}">
        <p14:creationId xmlns:p14="http://schemas.microsoft.com/office/powerpoint/2010/main" val="301509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21A5-7A50-40B4-AB1D-29B401976B67}"/>
              </a:ext>
            </a:extLst>
          </p:cNvPr>
          <p:cNvSpPr>
            <a:spLocks noGrp="1"/>
          </p:cNvSpPr>
          <p:nvPr>
            <p:ph type="title"/>
          </p:nvPr>
        </p:nvSpPr>
        <p:spPr/>
        <p:txBody>
          <a:bodyPr/>
          <a:lstStyle/>
          <a:p>
            <a:r>
              <a:rPr lang="en-US" dirty="0"/>
              <a:t>Sources:</a:t>
            </a:r>
          </a:p>
        </p:txBody>
      </p:sp>
      <p:sp>
        <p:nvSpPr>
          <p:cNvPr id="6" name="Content Placeholder 2">
            <a:extLst>
              <a:ext uri="{FF2B5EF4-FFF2-40B4-BE49-F238E27FC236}">
                <a16:creationId xmlns:a16="http://schemas.microsoft.com/office/drawing/2014/main" id="{11824776-C6D2-4E88-AE4C-897816436C4C}"/>
              </a:ext>
            </a:extLst>
          </p:cNvPr>
          <p:cNvSpPr txBox="1">
            <a:spLocks/>
          </p:cNvSpPr>
          <p:nvPr/>
        </p:nvSpPr>
        <p:spPr>
          <a:xfrm>
            <a:off x="1097280" y="2448045"/>
            <a:ext cx="10058400" cy="3760891"/>
          </a:xfrm>
          <a:prstGeom prst="rect">
            <a:avLst/>
          </a:prstGeom>
        </p:spPr>
        <p:txBody>
          <a:bodyPr vert="horz" lIns="0" tIns="45720" rIns="0" bIns="45720" rtlCol="0">
            <a:norm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1"/>
                </a:solidFill>
                <a:hlinkClick r:id="rId2">
                  <a:extLst>
                    <a:ext uri="{A12FA001-AC4F-418D-AE19-62706E023703}">
                      <ahyp:hlinkClr xmlns:ahyp="http://schemas.microsoft.com/office/drawing/2018/hyperlinkcolor" val="tx"/>
                    </a:ext>
                  </a:extLst>
                </a:hlinkClick>
              </a:rPr>
              <a:t>http://howtobrew.com/book/section-2/what-is-malted-grain/table-of-typical-malt-yields</a:t>
            </a:r>
            <a:endParaRPr lang="en-US" dirty="0">
              <a:solidFill>
                <a:schemeClr val="tx1"/>
              </a:solidFill>
            </a:endParaRPr>
          </a:p>
          <a:p>
            <a:endParaRPr lang="en-US" dirty="0">
              <a:solidFill>
                <a:schemeClr val="tx1"/>
              </a:solidFill>
            </a:endParaRPr>
          </a:p>
          <a:p>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https://blog.homebrewing.org/how-to-calculate-ibus</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To calculate ABV:</a:t>
            </a:r>
          </a:p>
          <a:p>
            <a:r>
              <a:rPr lang="en-US" u="sng" dirty="0">
                <a:solidFill>
                  <a:schemeClr val="tx1"/>
                </a:solidFill>
              </a:rPr>
              <a:t>https://www.brewersfriend.com/abv-calculator/</a:t>
            </a:r>
          </a:p>
          <a:p>
            <a:endParaRPr lang="en-US" dirty="0"/>
          </a:p>
          <a:p>
            <a:endParaRPr lang="en-US" dirty="0"/>
          </a:p>
        </p:txBody>
      </p:sp>
      <p:sp>
        <p:nvSpPr>
          <p:cNvPr id="7" name="Rectangle 1">
            <a:extLst>
              <a:ext uri="{FF2B5EF4-FFF2-40B4-BE49-F238E27FC236}">
                <a16:creationId xmlns:a16="http://schemas.microsoft.com/office/drawing/2014/main" id="{FF1D073A-1A61-49C1-84CD-EC582DCBBE06}"/>
              </a:ext>
            </a:extLst>
          </p:cNvPr>
          <p:cNvSpPr>
            <a:spLocks noChangeArrowheads="1"/>
          </p:cNvSpPr>
          <p:nvPr/>
        </p:nvSpPr>
        <p:spPr bwMode="auto">
          <a:xfrm>
            <a:off x="0" y="155178"/>
            <a:ext cx="12192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4"/>
              </a:rPr>
              <a:t>/</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8216880"/>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74</TotalTime>
  <Words>405</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Univers</vt:lpstr>
      <vt:lpstr>Univers Condensed</vt:lpstr>
      <vt:lpstr>RetrospectVTI</vt:lpstr>
      <vt:lpstr>Recipe Writing without a Program </vt:lpstr>
      <vt:lpstr>Start with the basics…</vt:lpstr>
      <vt:lpstr>This brings us to the grains…</vt:lpstr>
      <vt:lpstr>Outside Help…</vt:lpstr>
      <vt:lpstr>Lets talk IBU’s…</vt:lpstr>
      <vt:lpstr>IBU’s Continued…</vt:lpstr>
      <vt:lpstr>Final Recipe Steps…</vt:lpstr>
      <vt:lpstr>Add your notes, deviations, and other misc info for data tracking…</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Recipe Writing without a Program </dc:title>
  <dc:creator>HP</dc:creator>
  <cp:lastModifiedBy>HP</cp:lastModifiedBy>
  <cp:revision>1</cp:revision>
  <dcterms:created xsi:type="dcterms:W3CDTF">2022-02-09T02:09:42Z</dcterms:created>
  <dcterms:modified xsi:type="dcterms:W3CDTF">2022-02-09T03:24:41Z</dcterms:modified>
</cp:coreProperties>
</file>